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89" r:id="rId5"/>
    <p:sldId id="290" r:id="rId6"/>
    <p:sldId id="278" r:id="rId7"/>
    <p:sldId id="280" r:id="rId8"/>
    <p:sldId id="294" r:id="rId9"/>
    <p:sldId id="291" r:id="rId10"/>
    <p:sldId id="292" r:id="rId11"/>
    <p:sldId id="293" r:id="rId12"/>
    <p:sldId id="288" r:id="rId13"/>
    <p:sldId id="296" r:id="rId14"/>
    <p:sldId id="295" r:id="rId15"/>
    <p:sldId id="297" r:id="rId16"/>
    <p:sldId id="299" r:id="rId17"/>
    <p:sldId id="298" r:id="rId18"/>
    <p:sldId id="270" r:id="rId19"/>
    <p:sldId id="279" r:id="rId20"/>
    <p:sldId id="25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9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DE4AFF-3BD1-4F9C-AB9C-B1C628A67B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9FC2B64-BA66-4BE1-A64E-F45050B314C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500" dirty="0" smtClean="0"/>
              <a:t>Ekologické zemědělství ve světě včetně ČR</a:t>
            </a:r>
            <a:endParaRPr lang="cs-CZ" sz="5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0072" y="5661248"/>
            <a:ext cx="6400800" cy="1752600"/>
          </a:xfrm>
        </p:spPr>
        <p:txBody>
          <a:bodyPr/>
          <a:lstStyle/>
          <a:p>
            <a:r>
              <a:rPr lang="cs-CZ" dirty="0" smtClean="0"/>
              <a:t>ANETA SEDLÁKOVÁ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44008" y="3676382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Zákon č. 242/2000 Sb.</a:t>
            </a:r>
          </a:p>
        </p:txBody>
      </p:sp>
    </p:spTree>
    <p:extLst>
      <p:ext uri="{BB962C8B-B14F-4D97-AF65-F5344CB8AC3E}">
        <p14:creationId xmlns:p14="http://schemas.microsoft.com/office/powerpoint/2010/main" val="184506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934" y="9807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Země s </a:t>
            </a:r>
            <a:r>
              <a:rPr lang="cs-CZ" b="1" dirty="0"/>
              <a:t>největšími trhy s biopotravinami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8983"/>
            <a:ext cx="7200800" cy="4842538"/>
          </a:xfrm>
        </p:spPr>
      </p:pic>
      <p:sp>
        <p:nvSpPr>
          <p:cNvPr id="5" name="Obdélník 4"/>
          <p:cNvSpPr/>
          <p:nvPr/>
        </p:nvSpPr>
        <p:spPr>
          <a:xfrm>
            <a:off x="6516216" y="6309320"/>
            <a:ext cx="2204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zdroj:www.organic-world.net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775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Růst EZ půdního </a:t>
            </a:r>
            <a:r>
              <a:rPr lang="cs-CZ" b="1" dirty="0"/>
              <a:t>fondu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4" y="1340768"/>
            <a:ext cx="7263788" cy="4857658"/>
          </a:xfrm>
        </p:spPr>
      </p:pic>
      <p:sp>
        <p:nvSpPr>
          <p:cNvPr id="5" name="Obdélník 4"/>
          <p:cNvSpPr/>
          <p:nvPr/>
        </p:nvSpPr>
        <p:spPr>
          <a:xfrm>
            <a:off x="6660232" y="6309320"/>
            <a:ext cx="2204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zdroj:www.organic-world.net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95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19672" y="4437112"/>
            <a:ext cx="8229600" cy="9906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in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EUROPE…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05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EZ v Evropě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07" y="1169368"/>
            <a:ext cx="7556400" cy="5688632"/>
          </a:xfrm>
        </p:spPr>
      </p:pic>
      <p:sp>
        <p:nvSpPr>
          <p:cNvPr id="7" name="Obdélník 6"/>
          <p:cNvSpPr/>
          <p:nvPr/>
        </p:nvSpPr>
        <p:spPr>
          <a:xfrm>
            <a:off x="6732240" y="6453336"/>
            <a:ext cx="2204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zdroj:www.organic-world.net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088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EZ v EU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" y="1196752"/>
            <a:ext cx="7520024" cy="5661248"/>
          </a:xfrm>
        </p:spPr>
      </p:pic>
      <p:sp>
        <p:nvSpPr>
          <p:cNvPr id="6" name="Obdélník 5"/>
          <p:cNvSpPr/>
          <p:nvPr/>
        </p:nvSpPr>
        <p:spPr>
          <a:xfrm>
            <a:off x="6444208" y="6453336"/>
            <a:ext cx="2204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zdroj:www.organic-world.net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660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90600"/>
          </a:xfrm>
        </p:spPr>
        <p:txBody>
          <a:bodyPr>
            <a:normAutofit/>
          </a:bodyPr>
          <a:lstStyle/>
          <a:p>
            <a:r>
              <a:rPr lang="cs-CZ" b="1" dirty="0" smtClean="0"/>
              <a:t>Vývoj trhu biopotravin</a:t>
            </a:r>
            <a:r>
              <a:rPr lang="cs-CZ" b="1" dirty="0"/>
              <a:t/>
            </a:r>
            <a:br>
              <a:rPr lang="cs-CZ" b="1" dirty="0"/>
            </a:br>
            <a:endParaRPr lang="cs-CZ" sz="13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8825"/>
            <a:ext cx="8892480" cy="47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59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0600"/>
          </a:xfrm>
        </p:spPr>
        <p:txBody>
          <a:bodyPr>
            <a:noAutofit/>
          </a:bodyPr>
          <a:lstStyle/>
          <a:p>
            <a:r>
              <a:rPr lang="cs-CZ" sz="3800" b="1" dirty="0" smtClean="0"/>
              <a:t>Prodej </a:t>
            </a:r>
            <a:br>
              <a:rPr lang="cs-CZ" sz="3800" b="1" dirty="0" smtClean="0"/>
            </a:br>
            <a:r>
              <a:rPr lang="cs-CZ" sz="3800" b="1" dirty="0" smtClean="0"/>
              <a:t>bioprodukce </a:t>
            </a:r>
            <a:br>
              <a:rPr lang="cs-CZ" sz="3800" b="1" dirty="0" smtClean="0"/>
            </a:br>
            <a:r>
              <a:rPr lang="cs-CZ" sz="3800" b="1" dirty="0" smtClean="0"/>
              <a:t>ve světě</a:t>
            </a:r>
            <a:endParaRPr lang="cs-CZ" sz="3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200" dirty="0" smtClean="0"/>
              <a:t>Největší biotrh na světě je ve </a:t>
            </a:r>
          </a:p>
          <a:p>
            <a:pPr marL="0" indent="0">
              <a:buNone/>
            </a:pPr>
            <a:r>
              <a:rPr lang="cs-CZ" sz="2200" dirty="0" smtClean="0"/>
              <a:t>Spojených státech. </a:t>
            </a:r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200" dirty="0" smtClean="0"/>
              <a:t>(</a:t>
            </a:r>
            <a:r>
              <a:rPr lang="cs-CZ" sz="1200" dirty="0" err="1"/>
              <a:t>zdroj:www.bio-info.cz</a:t>
            </a:r>
            <a:r>
              <a:rPr lang="cs-CZ" sz="1200" dirty="0"/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8318" y="1078832"/>
            <a:ext cx="6665878" cy="488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807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8932" y="692696"/>
            <a:ext cx="8229600" cy="990600"/>
          </a:xfrm>
        </p:spPr>
        <p:txBody>
          <a:bodyPr>
            <a:noAutofit/>
          </a:bodyPr>
          <a:lstStyle/>
          <a:p>
            <a:r>
              <a:rPr lang="cs-CZ" sz="3000" b="1" dirty="0" smtClean="0"/>
              <a:t>Země </a:t>
            </a:r>
            <a:r>
              <a:rPr lang="cs-CZ" sz="3000" b="1" dirty="0"/>
              <a:t>s nejvyšším podílem biopotravin na celkové spotřebě potravin a nápojů a nejvyšší roční spotřebou biopotravin na </a:t>
            </a:r>
            <a:r>
              <a:rPr lang="cs-CZ" sz="3000" b="1" dirty="0" smtClean="0"/>
              <a:t>obyvatele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9144000" cy="47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568280"/>
          </a:xfrm>
        </p:spPr>
        <p:txBody>
          <a:bodyPr/>
          <a:lstStyle/>
          <a:p>
            <a:r>
              <a:rPr lang="cs-CZ" b="1" dirty="0"/>
              <a:t>Ekologické zemědělství se ve světě stále více rozšiřuje a výměra ekologicky obhospodařovaných ploch ve světě každoročně narůstá. 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Evropské unii rostl během posledních deseti let rychle počet zemědělců provozujících ekologické zemědělství i počet spotřebitelů kupujících bioprodukty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EU vytváří ekologické zemědělství v průměru okolo 2 % hodnoty celé zemědělské produkce. Odhadovaný podíl bioproduktů na celkovém prodeji potravin rovněž činí okolo 2 %. </a:t>
            </a:r>
          </a:p>
        </p:txBody>
      </p:sp>
    </p:spTree>
    <p:extLst>
      <p:ext uri="{BB962C8B-B14F-4D97-AF65-F5344CB8AC3E}">
        <p14:creationId xmlns:p14="http://schemas.microsoft.com/office/powerpoint/2010/main" val="2832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Propagační akce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/>
          <a:lstStyle/>
          <a:p>
            <a:r>
              <a:rPr lang="cs-CZ" dirty="0"/>
              <a:t>Tradiční informační akce v měsíci září zaměřená na osvětu a vzdělávání v oblasti ekologického zemědělství a biopotravin. Akce se pravidelně zúčastňují desítky aktérů z řad nevládních organizací, ekologických zemědělců, výrobců a prodejců biopotravin. Akci koordinuje </a:t>
            </a:r>
            <a:r>
              <a:rPr lang="cs-CZ" dirty="0" err="1"/>
              <a:t>MZe</a:t>
            </a:r>
            <a:r>
              <a:rPr lang="cs-CZ" dirty="0"/>
              <a:t> a je zatím největší informační aktivitou ministerstva ve vztahu k biopotravinám. </a:t>
            </a:r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/>
              <a:t>je především prezentovat konkrétní akce, na kterých se spotřebitelé mohou seznámit s ekologickými farmáři a výrobci biopotravin a ochutnat jejich produkty. Ministerstvo se snaží každým rokem tuto aktivitu dále rozšiřovat a rozvíjet.</a:t>
            </a:r>
          </a:p>
        </p:txBody>
      </p:sp>
    </p:spTree>
    <p:extLst>
      <p:ext uri="{BB962C8B-B14F-4D97-AF65-F5344CB8AC3E}">
        <p14:creationId xmlns:p14="http://schemas.microsoft.com/office/powerpoint/2010/main" val="13429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Loga pro ekologické zemědělství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/>
              <a:t>EVROPSKÉ ZNAČENÍ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54531"/>
            <a:ext cx="3932238" cy="1919026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16016" y="1844824"/>
            <a:ext cx="3931920" cy="639762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 smtClean="0"/>
              <a:t>NÁRODNÍ ZNAČENÍ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cs-CZ" dirty="0" err="1" smtClean="0">
                <a:solidFill>
                  <a:schemeClr val="tx1"/>
                </a:solidFill>
              </a:rPr>
              <a:t>biozebra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1200" dirty="0" smtClean="0"/>
              <a:t>		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200" dirty="0" smtClean="0"/>
              <a:t>		        (</a:t>
            </a:r>
            <a:r>
              <a:rPr lang="cs-CZ" sz="1200" dirty="0"/>
              <a:t>z</a:t>
            </a:r>
            <a:r>
              <a:rPr lang="cs-CZ" sz="1200" dirty="0" smtClean="0"/>
              <a:t>droj: www.eagri.cz)</a:t>
            </a: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2896183" cy="15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3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924944"/>
            <a:ext cx="8229600" cy="990600"/>
          </a:xfrm>
        </p:spPr>
        <p:txBody>
          <a:bodyPr/>
          <a:lstStyle/>
          <a:p>
            <a:r>
              <a:rPr lang="cs-CZ" b="1" dirty="0" smtClean="0"/>
              <a:t>DĚKUJI ZA POZORNOST!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29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63688" y="4293096"/>
            <a:ext cx="8229600" cy="9906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in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WORLD...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55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90600"/>
          </a:xfrm>
        </p:spPr>
        <p:txBody>
          <a:bodyPr/>
          <a:lstStyle/>
          <a:p>
            <a:r>
              <a:rPr lang="cs-CZ" b="1" dirty="0" smtClean="0"/>
              <a:t>EZ ve světě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38" y="1155102"/>
            <a:ext cx="7610968" cy="5729712"/>
          </a:xfrm>
        </p:spPr>
      </p:pic>
      <p:sp>
        <p:nvSpPr>
          <p:cNvPr id="5" name="Obdélník 4"/>
          <p:cNvSpPr/>
          <p:nvPr/>
        </p:nvSpPr>
        <p:spPr>
          <a:xfrm>
            <a:off x="0" y="6161820"/>
            <a:ext cx="2204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zdroj:www.organic-world.net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218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				Ekofarmy ve světě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0230"/>
            <a:ext cx="7296811" cy="5472608"/>
          </a:xfrm>
        </p:spPr>
      </p:pic>
      <p:sp>
        <p:nvSpPr>
          <p:cNvPr id="5" name="Obdélník 4"/>
          <p:cNvSpPr/>
          <p:nvPr/>
        </p:nvSpPr>
        <p:spPr>
          <a:xfrm>
            <a:off x="6444208" y="1378596"/>
            <a:ext cx="2255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sz="1200" dirty="0" err="1"/>
              <a:t>zdroj:www.organic-world.net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07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Rozdělení </a:t>
            </a:r>
            <a:r>
              <a:rPr lang="cs-CZ" b="1" dirty="0"/>
              <a:t>ekologické zemědělské půdy podle </a:t>
            </a:r>
            <a:r>
              <a:rPr lang="cs-CZ" b="1" dirty="0" smtClean="0"/>
              <a:t>oblastí </a:t>
            </a:r>
            <a:endParaRPr lang="cs-CZ" sz="13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969576" cy="3969767"/>
          </a:xfrm>
        </p:spPr>
      </p:pic>
      <p:sp>
        <p:nvSpPr>
          <p:cNvPr id="3" name="Obdélník 2"/>
          <p:cNvSpPr/>
          <p:nvPr/>
        </p:nvSpPr>
        <p:spPr>
          <a:xfrm>
            <a:off x="5831632" y="5886599"/>
            <a:ext cx="3312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zdroj:www.organic-world.net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20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r>
              <a:rPr lang="cs-CZ" b="1" dirty="0" smtClean="0"/>
              <a:t>Rozdělení ekologických výrobců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7514449" y="6128907"/>
            <a:ext cx="1660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zdroj:www.organic-world.net</a:t>
            </a:r>
            <a:r>
              <a:rPr lang="cs-CZ" sz="1200" dirty="0"/>
              <a:t>)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7452320" cy="5589240"/>
          </a:xfrm>
        </p:spPr>
      </p:pic>
    </p:spTree>
    <p:extLst>
      <p:ext uri="{BB962C8B-B14F-4D97-AF65-F5344CB8AC3E}">
        <p14:creationId xmlns:p14="http://schemas.microsoft.com/office/powerpoint/2010/main" val="32948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Země s </a:t>
            </a:r>
            <a:r>
              <a:rPr lang="cs-CZ" b="1" dirty="0"/>
              <a:t>největším počtem ekologických producentů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454161" cy="5031558"/>
          </a:xfrm>
        </p:spPr>
      </p:pic>
      <p:sp>
        <p:nvSpPr>
          <p:cNvPr id="5" name="Obdélník 4"/>
          <p:cNvSpPr/>
          <p:nvPr/>
        </p:nvSpPr>
        <p:spPr>
          <a:xfrm>
            <a:off x="6660232" y="6381328"/>
            <a:ext cx="2204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zdroj:www.organic-world.net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465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</a:t>
            </a:r>
            <a:r>
              <a:rPr lang="cs-CZ" b="1" dirty="0" smtClean="0"/>
              <a:t>ůst </a:t>
            </a:r>
            <a:r>
              <a:rPr lang="cs-CZ" b="1" dirty="0"/>
              <a:t>tržeb z </a:t>
            </a:r>
            <a:r>
              <a:rPr lang="cs-CZ" b="1" dirty="0" smtClean="0"/>
              <a:t>biopotravin, nápojů </a:t>
            </a:r>
            <a:r>
              <a:rPr lang="cs-CZ" b="1" dirty="0"/>
              <a:t>a zemědělské půdy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7992888" cy="4565936"/>
          </a:xfrm>
        </p:spPr>
      </p:pic>
      <p:sp>
        <p:nvSpPr>
          <p:cNvPr id="11" name="Obdélník 10"/>
          <p:cNvSpPr/>
          <p:nvPr/>
        </p:nvSpPr>
        <p:spPr>
          <a:xfrm>
            <a:off x="6588224" y="6453336"/>
            <a:ext cx="2204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zdroj:www.organic-world.net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7801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Složený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630</TotalTime>
  <Words>244</Words>
  <Application>Microsoft Office PowerPoint</Application>
  <PresentationFormat>Předvádění na obrazovce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Přehlednost</vt:lpstr>
      <vt:lpstr>Ekologické zemědělství ve světě včetně ČR</vt:lpstr>
      <vt:lpstr>Loga pro ekologické zemědělství</vt:lpstr>
      <vt:lpstr>   in the WORLD...</vt:lpstr>
      <vt:lpstr>EZ ve světě</vt:lpstr>
      <vt:lpstr>    Ekofarmy ve světě</vt:lpstr>
      <vt:lpstr>Rozdělení ekologické zemědělské půdy podle oblastí </vt:lpstr>
      <vt:lpstr>Rozdělení ekologických výrobců</vt:lpstr>
      <vt:lpstr>Země s největším počtem ekologických producentů  </vt:lpstr>
      <vt:lpstr>Růst tržeb z biopotravin, nápojů a zemědělské půdy  </vt:lpstr>
      <vt:lpstr>Země s největšími trhy s biopotravinami  </vt:lpstr>
      <vt:lpstr>Růst EZ půdního fondu  </vt:lpstr>
      <vt:lpstr>   in the EUROPE…</vt:lpstr>
      <vt:lpstr>EZ v Evropě</vt:lpstr>
      <vt:lpstr>EZ v EU</vt:lpstr>
      <vt:lpstr>Vývoj trhu biopotravin </vt:lpstr>
      <vt:lpstr>Prodej  bioprodukce  ve světě</vt:lpstr>
      <vt:lpstr>Země s nejvyšším podílem biopotravin na celkové spotřebě potravin a nápojů a nejvyšší roční spotřebou biopotravin na obyvatele</vt:lpstr>
      <vt:lpstr>Prezentace aplikace PowerPoint</vt:lpstr>
      <vt:lpstr>Propagační akce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</dc:title>
  <dc:creator>Pepik</dc:creator>
  <cp:lastModifiedBy>Pepik</cp:lastModifiedBy>
  <cp:revision>60</cp:revision>
  <dcterms:created xsi:type="dcterms:W3CDTF">2018-11-12T10:39:23Z</dcterms:created>
  <dcterms:modified xsi:type="dcterms:W3CDTF">2018-12-10T19:28:50Z</dcterms:modified>
</cp:coreProperties>
</file>